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6" r:id="rId1"/>
  </p:sldMasterIdLst>
  <p:notesMasterIdLst>
    <p:notesMasterId r:id="rId23"/>
  </p:notesMasterIdLst>
  <p:handoutMasterIdLst>
    <p:handoutMasterId r:id="rId24"/>
  </p:handoutMasterIdLst>
  <p:sldIdLst>
    <p:sldId id="256" r:id="rId2"/>
    <p:sldId id="336" r:id="rId3"/>
    <p:sldId id="331" r:id="rId4"/>
    <p:sldId id="337" r:id="rId5"/>
    <p:sldId id="339" r:id="rId6"/>
    <p:sldId id="334" r:id="rId7"/>
    <p:sldId id="312" r:id="rId8"/>
    <p:sldId id="313" r:id="rId9"/>
    <p:sldId id="338" r:id="rId10"/>
    <p:sldId id="314" r:id="rId11"/>
    <p:sldId id="317" r:id="rId12"/>
    <p:sldId id="316" r:id="rId13"/>
    <p:sldId id="342" r:id="rId14"/>
    <p:sldId id="318" r:id="rId15"/>
    <p:sldId id="319" r:id="rId16"/>
    <p:sldId id="320" r:id="rId17"/>
    <p:sldId id="321" r:id="rId18"/>
    <p:sldId id="322" r:id="rId19"/>
    <p:sldId id="323" r:id="rId20"/>
    <p:sldId id="341" r:id="rId21"/>
    <p:sldId id="326" r:id="rId22"/>
  </p:sldIdLst>
  <p:sldSz cx="15122525" cy="10693400"/>
  <p:notesSz cx="7099300" cy="10234613"/>
  <p:defaultTextStyle>
    <a:defPPr>
      <a:defRPr lang="fa-IR"/>
    </a:defPPr>
    <a:lvl1pPr marL="0" algn="r" defTabSz="1475128" rtl="1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564" algn="r" defTabSz="1475128" rtl="1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5128" algn="r" defTabSz="1475128" rtl="1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2693" algn="r" defTabSz="1475128" rtl="1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50257" algn="r" defTabSz="1475128" rtl="1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7821" algn="r" defTabSz="1475128" rtl="1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5385" algn="r" defTabSz="1475128" rtl="1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62949" algn="r" defTabSz="1475128" rtl="1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900513" algn="r" defTabSz="1475128" rtl="1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476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03" userDrawn="1">
          <p15:clr>
            <a:srgbClr val="A4A3A4"/>
          </p15:clr>
        </p15:guide>
        <p15:guide id="2" pos="3108" userDrawn="1">
          <p15:clr>
            <a:srgbClr val="A4A3A4"/>
          </p15:clr>
        </p15:guide>
        <p15:guide id="3" orient="horz" pos="3224">
          <p15:clr>
            <a:srgbClr val="A4A3A4"/>
          </p15:clr>
        </p15:guide>
        <p15:guide id="4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95" autoAdjust="0"/>
    <p:restoredTop sz="93369" autoAdjust="0"/>
  </p:normalViewPr>
  <p:slideViewPr>
    <p:cSldViewPr>
      <p:cViewPr varScale="1">
        <p:scale>
          <a:sx n="44" d="100"/>
          <a:sy n="44" d="100"/>
        </p:scale>
        <p:origin x="1302" y="48"/>
      </p:cViewPr>
      <p:guideLst>
        <p:guide orient="horz" pos="3368"/>
        <p:guide pos="476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98" y="798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4503"/>
        <p:guide pos="3108"/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6659" tIns="48330" rIns="96659" bIns="48330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6659" tIns="48330" rIns="96659" bIns="48330" rtlCol="0"/>
          <a:lstStyle>
            <a:lvl1pPr algn="r">
              <a:defRPr sz="1300"/>
            </a:lvl1pPr>
          </a:lstStyle>
          <a:p>
            <a:fld id="{6DA23924-7D65-44EF-8E2D-EE83CFE25DE0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6659" tIns="48330" rIns="96659" bIns="48330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6659" tIns="48330" rIns="96659" bIns="48330" rtlCol="0" anchor="b"/>
          <a:lstStyle>
            <a:lvl1pPr algn="r">
              <a:defRPr sz="1300"/>
            </a:lvl1pPr>
          </a:lstStyle>
          <a:p>
            <a:fld id="{C2CC51FB-0B30-4BC1-ACA8-B94C7F0D6D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56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022937" y="0"/>
            <a:ext cx="3076363" cy="511731"/>
          </a:xfrm>
          <a:prstGeom prst="rect">
            <a:avLst/>
          </a:prstGeom>
        </p:spPr>
        <p:txBody>
          <a:bodyPr vert="horz" lIns="96659" tIns="48330" rIns="96659" bIns="48330" rtlCol="1"/>
          <a:lstStyle>
            <a:lvl1pPr algn="r">
              <a:defRPr sz="13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644" y="0"/>
            <a:ext cx="3076363" cy="511731"/>
          </a:xfrm>
          <a:prstGeom prst="rect">
            <a:avLst/>
          </a:prstGeom>
        </p:spPr>
        <p:txBody>
          <a:bodyPr vert="horz" lIns="96659" tIns="48330" rIns="96659" bIns="48330" rtlCol="1"/>
          <a:lstStyle>
            <a:lvl1pPr algn="l">
              <a:defRPr sz="1300"/>
            </a:lvl1pPr>
          </a:lstStyle>
          <a:p>
            <a:fld id="{AF981AC5-D6A8-4D38-8152-0B5E43DD43B5}" type="datetimeFigureOut">
              <a:rPr lang="fa-IR" smtClean="0"/>
              <a:pPr/>
              <a:t>05/02/1448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36613" y="766763"/>
            <a:ext cx="542607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9" tIns="48330" rIns="96659" bIns="4833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6659" tIns="48330" rIns="96659" bIns="4833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022937" y="9721106"/>
            <a:ext cx="3076363" cy="511731"/>
          </a:xfrm>
          <a:prstGeom prst="rect">
            <a:avLst/>
          </a:prstGeom>
        </p:spPr>
        <p:txBody>
          <a:bodyPr vert="horz" lIns="96659" tIns="48330" rIns="96659" bIns="48330" rtlCol="1" anchor="b"/>
          <a:lstStyle>
            <a:lvl1pPr algn="r">
              <a:defRPr sz="13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644" y="9721106"/>
            <a:ext cx="3076363" cy="511731"/>
          </a:xfrm>
          <a:prstGeom prst="rect">
            <a:avLst/>
          </a:prstGeom>
        </p:spPr>
        <p:txBody>
          <a:bodyPr vert="horz" lIns="96659" tIns="48330" rIns="96659" bIns="48330" rtlCol="1" anchor="b"/>
          <a:lstStyle>
            <a:lvl1pPr algn="l">
              <a:defRPr sz="1300"/>
            </a:lvl1pPr>
          </a:lstStyle>
          <a:p>
            <a:fld id="{55A02EF8-EC2F-4AB0-AF86-5DCF7E3D9234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87906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02EF8-EC2F-4AB0-AF86-5DCF7E3D9234}" type="slidenum">
              <a:rPr lang="fa-IR" smtClean="0"/>
              <a:pPr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3878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02EF8-EC2F-4AB0-AF86-5DCF7E3D9234}" type="slidenum">
              <a:rPr lang="fa-IR" smtClean="0"/>
              <a:pPr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69569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02EF8-EC2F-4AB0-AF86-5DCF7E3D9234}" type="slidenum">
              <a:rPr lang="fa-IR" smtClean="0"/>
              <a:pPr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85228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02EF8-EC2F-4AB0-AF86-5DCF7E3D9234}" type="slidenum">
              <a:rPr lang="fa-IR" smtClean="0"/>
              <a:pPr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14275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02EF8-EC2F-4AB0-AF86-5DCF7E3D9234}" type="slidenum">
              <a:rPr lang="fa-IR" smtClean="0"/>
              <a:pPr/>
              <a:t>21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92136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9310387"/>
            <a:ext cx="15122525" cy="13830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15122" y="9438708"/>
            <a:ext cx="3720141" cy="111211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3901611" y="9424450"/>
            <a:ext cx="11220914" cy="111211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906652" y="6297225"/>
            <a:ext cx="10711789" cy="2851573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906652" y="9433576"/>
            <a:ext cx="11089852" cy="1069340"/>
          </a:xfrm>
        </p:spPr>
        <p:txBody>
          <a:bodyPr anchor="ctr">
            <a:normAutofit/>
          </a:bodyPr>
          <a:lstStyle>
            <a:lvl1pPr marL="0" indent="0" algn="l">
              <a:buNone/>
              <a:defRPr sz="4200">
                <a:solidFill>
                  <a:srgbClr val="FFFFFF"/>
                </a:solidFill>
              </a:defRPr>
            </a:lvl1pPr>
            <a:lvl2pPr marL="737555" indent="0" algn="ctr">
              <a:buNone/>
            </a:lvl2pPr>
            <a:lvl3pPr marL="1475110" indent="0" algn="ctr">
              <a:buNone/>
            </a:lvl3pPr>
            <a:lvl4pPr marL="2212665" indent="0" algn="ctr">
              <a:buNone/>
            </a:lvl4pPr>
            <a:lvl5pPr marL="2950220" indent="0" algn="ctr">
              <a:buNone/>
            </a:lvl5pPr>
            <a:lvl6pPr marL="3687775" indent="0" algn="ctr">
              <a:buNone/>
            </a:lvl6pPr>
            <a:lvl7pPr marL="4425330" indent="0" algn="ctr">
              <a:buNone/>
            </a:lvl7pPr>
            <a:lvl8pPr marL="5162885" indent="0" algn="ctr">
              <a:buNone/>
            </a:lvl8pPr>
            <a:lvl9pPr marL="590044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26021" y="9462675"/>
            <a:ext cx="3402568" cy="1069340"/>
          </a:xfrm>
        </p:spPr>
        <p:txBody>
          <a:bodyPr>
            <a:noAutofit/>
          </a:bodyPr>
          <a:lstStyle>
            <a:lvl1pPr algn="ctr">
              <a:defRPr sz="3200">
                <a:solidFill>
                  <a:srgbClr val="FFFFFF"/>
                </a:solidFill>
              </a:defRPr>
            </a:lvl1pPr>
          </a:lstStyle>
          <a:p>
            <a:fld id="{7CB0ECA9-44D1-4DC7-B284-3AD99265BD39}" type="datetime8">
              <a:rPr lang="fa-IR" smtClean="0"/>
              <a:pPr/>
              <a:t>20 ژوئيه 26</a:t>
            </a:fld>
            <a:endParaRPr lang="fa-I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448864" y="368825"/>
            <a:ext cx="9703620" cy="5693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fa-I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3232210" y="356447"/>
            <a:ext cx="1386231" cy="5940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B9CFDA-E3DF-41D8-AEBF-5C700FD03A77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6D06-D6BF-4759-AB86-C644D9B850B7}" type="datetime8">
              <a:rPr lang="fa-IR" smtClean="0"/>
              <a:pPr/>
              <a:t>20 ژوئيه 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9CFDA-E3DF-41D8-AEBF-5C700FD03A77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37810" y="950525"/>
            <a:ext cx="3402568" cy="8601752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6126" y="950525"/>
            <a:ext cx="9199536" cy="860175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37810" y="9742879"/>
            <a:ext cx="3654610" cy="569325"/>
          </a:xfrm>
        </p:spPr>
        <p:txBody>
          <a:bodyPr/>
          <a:lstStyle/>
          <a:p>
            <a:fld id="{E6541EA4-CE92-4945-BD40-BD22108395B1}" type="datetime8">
              <a:rPr lang="fa-IR" smtClean="0"/>
              <a:pPr/>
              <a:t>20 ژوئيه 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56129" y="9742575"/>
            <a:ext cx="9217535" cy="569325"/>
          </a:xfrm>
        </p:spPr>
        <p:txBody>
          <a:bodyPr/>
          <a:lstStyle/>
          <a:p>
            <a:endParaRPr lang="fa-IR"/>
          </a:p>
        </p:txBody>
      </p:sp>
      <p:sp>
        <p:nvSpPr>
          <p:cNvPr id="7" name="Rectangle 6"/>
          <p:cNvSpPr/>
          <p:nvPr/>
        </p:nvSpPr>
        <p:spPr bwMode="white">
          <a:xfrm>
            <a:off x="10082209" y="0"/>
            <a:ext cx="529288" cy="106934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1" tIns="73756" rIns="147511" bIns="73756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0157822" y="950524"/>
            <a:ext cx="378063" cy="9742876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1" tIns="73756" rIns="147511" bIns="73756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0157822" y="0"/>
            <a:ext cx="378063" cy="831709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1" tIns="73756" rIns="147511" bIns="73756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9930999" y="213695"/>
            <a:ext cx="831709" cy="404319"/>
          </a:xfrm>
        </p:spPr>
        <p:txBody>
          <a:bodyPr/>
          <a:lstStyle/>
          <a:p>
            <a:fld id="{D8B9CFDA-E3DF-41D8-AEBF-5C700FD03A77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209" y="356447"/>
            <a:ext cx="13484251" cy="154460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D4DAA-AEAF-4FEF-AC6B-D6C8D62F3E69}" type="datetime8">
              <a:rPr lang="fa-IR" smtClean="0"/>
              <a:pPr/>
              <a:t>20 ژوئيه 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8B9CFDA-E3DF-41D8-AEBF-5C700FD03A77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013209" y="2495127"/>
            <a:ext cx="13484251" cy="701011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8379" y="4277361"/>
            <a:ext cx="11780343" cy="2608992"/>
          </a:xfrm>
        </p:spPr>
        <p:txBody>
          <a:bodyPr anchor="t"/>
          <a:lstStyle>
            <a:lvl1pPr marL="0" indent="0">
              <a:buNone/>
              <a:defRPr sz="4500">
                <a:solidFill>
                  <a:schemeClr val="tx2"/>
                </a:solidFill>
              </a:defRPr>
            </a:lvl1pPr>
            <a:lvl2pPr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2376311"/>
            <a:ext cx="15122525" cy="178223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2495127"/>
            <a:ext cx="2142358" cy="154460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268379" y="2495127"/>
            <a:ext cx="12854146" cy="154460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8379" y="2495127"/>
            <a:ext cx="12602104" cy="1544602"/>
          </a:xfrm>
        </p:spPr>
        <p:txBody>
          <a:bodyPr/>
          <a:lstStyle>
            <a:lvl1pPr algn="l">
              <a:buNone/>
              <a:defRPr sz="71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F932-8952-46F2-A4F4-FA95AB9CEFCC}" type="datetime8">
              <a:rPr lang="fa-IR" smtClean="0"/>
              <a:pPr/>
              <a:t>20 ژوئيه 26</a:t>
            </a:fld>
            <a:endParaRPr lang="fa-I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2732758"/>
            <a:ext cx="2142358" cy="1094095"/>
          </a:xfrm>
        </p:spPr>
        <p:txBody>
          <a:bodyPr>
            <a:noAutofit/>
          </a:bodyPr>
          <a:lstStyle>
            <a:lvl1pPr>
              <a:defRPr sz="3900">
                <a:solidFill>
                  <a:srgbClr val="FFFFFF"/>
                </a:solidFill>
              </a:defRPr>
            </a:lvl1pPr>
          </a:lstStyle>
          <a:p>
            <a:fld id="{D8B9CFDA-E3DF-41D8-AEBF-5C700FD03A77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08168" y="2478547"/>
            <a:ext cx="6427073" cy="7128933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012592" y="2478547"/>
            <a:ext cx="6427073" cy="7128933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0F09648-8C3D-4609-B8F9-AAB50AC38219}" type="datetime8">
              <a:rPr lang="fa-IR" smtClean="0"/>
              <a:pPr/>
              <a:t>20 ژوئيه 26</a:t>
            </a:fld>
            <a:endParaRPr lang="fa-I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8B9CFDA-E3DF-41D8-AEBF-5C700FD03A77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148" y="425756"/>
            <a:ext cx="13484251" cy="1356478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008168" y="3802098"/>
            <a:ext cx="6427073" cy="5584331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7939326" y="3802098"/>
            <a:ext cx="6427073" cy="5584331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91D2624-C084-4298-8AC4-23053FBE3C3A}" type="datetime8">
              <a:rPr lang="fa-IR" smtClean="0"/>
              <a:pPr/>
              <a:t>20 ژوئيه 26</a:t>
            </a:fld>
            <a:endParaRPr lang="fa-I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8B9CFDA-E3DF-41D8-AEBF-5C700FD03A77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a-I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1008168" y="2732758"/>
            <a:ext cx="6427073" cy="998051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32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7939326" y="2732758"/>
            <a:ext cx="6427073" cy="998051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32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BB40-695C-4BF5-B544-0CAF22D6A255}" type="datetime8">
              <a:rPr lang="fa-IR" smtClean="0"/>
              <a:pPr/>
              <a:t>20 ژوئيه 26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8B9CFDA-E3DF-41D8-AEBF-5C700FD03A77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24730-DAE8-4ACB-BC66-401C5168C200}" type="datetime8">
              <a:rPr lang="fa-IR" smtClean="0"/>
              <a:pPr/>
              <a:t>20 ژوئيه 26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9742875"/>
            <a:ext cx="882147" cy="5940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B9CFDA-E3DF-41D8-AEBF-5C700FD03A77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69" y="425756"/>
            <a:ext cx="13358230" cy="1356478"/>
          </a:xfrm>
        </p:spPr>
        <p:txBody>
          <a:bodyPr anchor="ctr"/>
          <a:lstStyle>
            <a:lvl1pPr algn="l">
              <a:buNone/>
              <a:defRPr sz="71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7398-7D08-4A22-BF5A-46452516D883}" type="datetime8">
              <a:rPr lang="fa-IR" smtClean="0"/>
              <a:pPr/>
              <a:t>20 ژوئيه 26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8B9CFDA-E3DF-41D8-AEBF-5C700FD03A77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008168" y="2732758"/>
            <a:ext cx="2646442" cy="6772487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221267" tIns="295022" rIns="221267" bIns="147511"/>
          <a:lstStyle>
            <a:lvl1pPr marL="0" indent="0">
              <a:spcAft>
                <a:spcPts val="1613"/>
              </a:spcAft>
              <a:buNone/>
              <a:defRPr sz="2900"/>
            </a:lvl1pPr>
            <a:lvl2pPr>
              <a:buNone/>
              <a:defRPr sz="1900"/>
            </a:lvl2pPr>
            <a:lvl3pPr>
              <a:buNone/>
              <a:defRPr sz="1600"/>
            </a:lvl3pPr>
            <a:lvl4pPr>
              <a:buNone/>
              <a:defRPr sz="1500"/>
            </a:lvl4pPr>
            <a:lvl5pPr>
              <a:buNone/>
              <a:defRPr sz="15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906652" y="2732758"/>
            <a:ext cx="10585768" cy="689130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6442" y="8554720"/>
            <a:ext cx="12098020" cy="1069340"/>
          </a:xfrm>
        </p:spPr>
        <p:txBody>
          <a:bodyPr/>
          <a:lstStyle>
            <a:lvl1pPr marL="0" indent="0">
              <a:buFontTx/>
              <a:buNone/>
              <a:defRPr sz="2700"/>
            </a:lvl1pPr>
            <a:lvl2pPr>
              <a:buFontTx/>
              <a:buNone/>
              <a:defRPr sz="1900"/>
            </a:lvl2pPr>
            <a:lvl3pPr>
              <a:buFontTx/>
              <a:buNone/>
              <a:defRPr sz="1600"/>
            </a:lvl3pPr>
            <a:lvl4pPr>
              <a:buFontTx/>
              <a:buNone/>
              <a:defRPr sz="1500"/>
            </a:lvl4pPr>
            <a:lvl5pPr>
              <a:buFontTx/>
              <a:buNone/>
              <a:defRPr sz="15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5123" y="7128933"/>
            <a:ext cx="15122525" cy="13830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15123" y="7271512"/>
            <a:ext cx="2419604" cy="111211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5707" y="7257254"/>
            <a:ext cx="12566818" cy="111211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6442" y="7247749"/>
            <a:ext cx="12098020" cy="1069340"/>
          </a:xfrm>
        </p:spPr>
        <p:txBody>
          <a:bodyPr anchor="ctr"/>
          <a:lstStyle>
            <a:lvl1pPr algn="l">
              <a:buNone/>
              <a:defRPr sz="45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2394400" y="0"/>
            <a:ext cx="166348" cy="107076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10333726" y="9742876"/>
            <a:ext cx="4410736" cy="569325"/>
          </a:xfrm>
        </p:spPr>
        <p:txBody>
          <a:bodyPr rtlCol="0"/>
          <a:lstStyle/>
          <a:p>
            <a:fld id="{3F279BF4-DFFC-40B1-B3ED-6B350922EC5A}" type="datetime8">
              <a:rPr lang="fa-IR" smtClean="0"/>
              <a:pPr/>
              <a:t>20 ژوئيه 26</a:t>
            </a:fld>
            <a:endParaRPr lang="fa-I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7277451"/>
            <a:ext cx="2394400" cy="1034690"/>
          </a:xfrm>
        </p:spPr>
        <p:txBody>
          <a:bodyPr rtlCol="0"/>
          <a:lstStyle>
            <a:lvl1pPr>
              <a:defRPr sz="4500"/>
            </a:lvl1pPr>
          </a:lstStyle>
          <a:p>
            <a:fld id="{D8B9CFDA-E3DF-41D8-AEBF-5C700FD03A77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646442" y="9742574"/>
            <a:ext cx="7561263" cy="569325"/>
          </a:xfrm>
        </p:spPr>
        <p:txBody>
          <a:bodyPr rtlCol="0"/>
          <a:lstStyle/>
          <a:p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80911" y="0"/>
            <a:ext cx="12541614" cy="7124181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5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008169" y="356447"/>
            <a:ext cx="13484251" cy="1544602"/>
          </a:xfrm>
          <a:prstGeom prst="rect">
            <a:avLst/>
          </a:prstGeom>
        </p:spPr>
        <p:txBody>
          <a:bodyPr vert="horz" lIns="147511" tIns="73756" rIns="147511" bIns="73756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13209" y="2495127"/>
            <a:ext cx="13484251" cy="7057644"/>
          </a:xfrm>
          <a:prstGeom prst="rect">
            <a:avLst/>
          </a:prstGeom>
        </p:spPr>
        <p:txBody>
          <a:bodyPr vert="horz" lIns="147511" tIns="73756" rIns="147511" bIns="73756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10081684" y="9742876"/>
            <a:ext cx="4410736" cy="569325"/>
          </a:xfrm>
          <a:prstGeom prst="rect">
            <a:avLst/>
          </a:prstGeom>
        </p:spPr>
        <p:txBody>
          <a:bodyPr vert="horz" lIns="147511" tIns="73756" rIns="147511" bIns="73756" anchor="ctr" anchorCtr="0"/>
          <a:lstStyle>
            <a:lvl1pPr algn="l" eaLnBrk="1" latinLnBrk="0" hangingPunct="1">
              <a:defRPr kumimoji="0" sz="2300">
                <a:solidFill>
                  <a:schemeClr val="tx2"/>
                </a:solidFill>
              </a:defRPr>
            </a:lvl1pPr>
          </a:lstStyle>
          <a:p>
            <a:fld id="{2A2B0A08-B0B5-4AE5-ADCB-AC624A2C91DA}" type="datetime8">
              <a:rPr lang="fa-IR" smtClean="0"/>
              <a:pPr/>
              <a:t>20 ژوئيه 26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008169" y="9742574"/>
            <a:ext cx="8965492" cy="569325"/>
          </a:xfrm>
          <a:prstGeom prst="rect">
            <a:avLst/>
          </a:prstGeom>
        </p:spPr>
        <p:txBody>
          <a:bodyPr vert="horz" lIns="147511" tIns="73756" rIns="147511" bIns="73756" anchor="ctr"/>
          <a:lstStyle>
            <a:lvl1pPr algn="r" eaLnBrk="1" latinLnBrk="0" hangingPunct="1">
              <a:defRPr kumimoji="0" sz="2300">
                <a:solidFill>
                  <a:schemeClr val="tx2"/>
                </a:solidFill>
              </a:defRPr>
            </a:lvl1pPr>
          </a:lstStyle>
          <a:p>
            <a:endParaRPr lang="fa-IR"/>
          </a:p>
        </p:txBody>
      </p:sp>
      <p:sp>
        <p:nvSpPr>
          <p:cNvPr id="7" name="Rectangle 6"/>
          <p:cNvSpPr/>
          <p:nvPr/>
        </p:nvSpPr>
        <p:spPr bwMode="white">
          <a:xfrm>
            <a:off x="0" y="1924812"/>
            <a:ext cx="15122525" cy="4990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996101"/>
            <a:ext cx="882147" cy="35644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76663" y="1996101"/>
            <a:ext cx="14145862" cy="356447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47511" tIns="73756" rIns="147511" bIns="73756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983724"/>
            <a:ext cx="882147" cy="381201"/>
          </a:xfrm>
          <a:prstGeom prst="rect">
            <a:avLst/>
          </a:prstGeom>
        </p:spPr>
        <p:txBody>
          <a:bodyPr vert="horz" lIns="147511" tIns="73756" rIns="147511" bIns="73756" anchor="ctr" anchorCtr="0">
            <a:normAutofit/>
          </a:bodyPr>
          <a:lstStyle>
            <a:lvl1pPr algn="ctr" eaLnBrk="1" latinLnBrk="0" hangingPunct="1">
              <a:defRPr kumimoji="0" sz="2300" b="1">
                <a:solidFill>
                  <a:srgbClr val="FFFFFF"/>
                </a:solidFill>
              </a:defRPr>
            </a:lvl1pPr>
          </a:lstStyle>
          <a:p>
            <a:fld id="{D8B9CFDA-E3DF-41D8-AEBF-5C700FD03A77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71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516289" indent="-516289" algn="r" rtl="1" eaLnBrk="1" latinLnBrk="0" hangingPunct="1">
        <a:spcBef>
          <a:spcPts val="1129"/>
        </a:spcBef>
        <a:buClr>
          <a:schemeClr val="accent2"/>
        </a:buClr>
        <a:buSzPct val="60000"/>
        <a:buFont typeface="Wingdings"/>
        <a:buChar char=""/>
        <a:defRPr kumimoji="0" sz="4700" kern="1200">
          <a:solidFill>
            <a:schemeClr val="tx1"/>
          </a:solidFill>
          <a:latin typeface="+mn-lt"/>
          <a:ea typeface="+mn-ea"/>
          <a:cs typeface="+mn-cs"/>
        </a:defRPr>
      </a:lvl1pPr>
      <a:lvl2pPr marL="1032577" indent="-442533" algn="r" rtl="1" eaLnBrk="1" latinLnBrk="0" hangingPunct="1">
        <a:spcBef>
          <a:spcPts val="887"/>
        </a:spcBef>
        <a:buClr>
          <a:schemeClr val="accent1"/>
        </a:buClr>
        <a:buSzPct val="70000"/>
        <a:buFont typeface="Wingdings 2"/>
        <a:buChar char=""/>
        <a:defRPr kumimoji="0"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475110" indent="-368778" algn="r" rtl="1" eaLnBrk="1" latinLnBrk="0" hangingPunct="1">
        <a:spcBef>
          <a:spcPts val="807"/>
        </a:spcBef>
        <a:buClr>
          <a:schemeClr val="accent2"/>
        </a:buClr>
        <a:buSzPct val="75000"/>
        <a:buFont typeface="Wingdings"/>
        <a:buChar char="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665" indent="-368778" algn="r" rtl="1" eaLnBrk="1" latinLnBrk="0" hangingPunct="1">
        <a:spcBef>
          <a:spcPts val="645"/>
        </a:spcBef>
        <a:buClr>
          <a:schemeClr val="accent3"/>
        </a:buClr>
        <a:buSzPct val="75000"/>
        <a:buFont typeface="Wingdings"/>
        <a:buChar char="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2950220" indent="-368778" algn="r" rtl="1" eaLnBrk="1" latinLnBrk="0" hangingPunct="1">
        <a:spcBef>
          <a:spcPts val="645"/>
        </a:spcBef>
        <a:buClr>
          <a:schemeClr val="accent4"/>
        </a:buClr>
        <a:buSzPct val="65000"/>
        <a:buFont typeface="Wingdings"/>
        <a:buChar char="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392753" indent="-368778" algn="r" rtl="1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835286" indent="-368778" algn="r" rtl="1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4277819" indent="-368778" algn="r" rtl="1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9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720352" indent="-368778" algn="r" rtl="1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9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737555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47511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2212665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95022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687775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442533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5162885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90044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079" y="320628"/>
            <a:ext cx="13903583" cy="7212425"/>
          </a:xfrm>
          <a:prstGeom prst="rect">
            <a:avLst/>
          </a:prstGeom>
          <a:noFill/>
        </p:spPr>
        <p:txBody>
          <a:bodyPr wrap="square" lIns="147513" tIns="73756" rIns="147513" bIns="73756" rtlCol="1">
            <a:spAutoFit/>
          </a:bodyPr>
          <a:lstStyle/>
          <a:p>
            <a:pPr algn="ctr"/>
            <a:endParaRPr lang="fa-IR" sz="3100" b="1" dirty="0">
              <a:solidFill>
                <a:schemeClr val="bg1"/>
              </a:solidFill>
              <a:cs typeface="B Zar" pitchFamily="2" charset="-78"/>
            </a:endParaRPr>
          </a:p>
          <a:p>
            <a:pPr algn="ctr"/>
            <a:r>
              <a:rPr lang="fa-IR" sz="3100" b="1" dirty="0">
                <a:solidFill>
                  <a:schemeClr val="bg1"/>
                </a:solidFill>
                <a:cs typeface="B Zar" pitchFamily="2" charset="-78"/>
              </a:rPr>
              <a:t>بنام خدا  </a:t>
            </a:r>
          </a:p>
          <a:p>
            <a:pPr algn="ctr"/>
            <a:endParaRPr lang="fa-IR" sz="3100" b="1" dirty="0">
              <a:solidFill>
                <a:schemeClr val="bg1"/>
              </a:solidFill>
              <a:cs typeface="B Zar" pitchFamily="2" charset="-78"/>
            </a:endParaRPr>
          </a:p>
          <a:p>
            <a:pPr algn="ctr"/>
            <a:endParaRPr lang="fa-IR" sz="1600" b="1" dirty="0">
              <a:solidFill>
                <a:schemeClr val="bg1"/>
              </a:solidFill>
              <a:cs typeface="B Zar" pitchFamily="2" charset="-78"/>
            </a:endParaRPr>
          </a:p>
          <a:p>
            <a:pPr algn="ctr"/>
            <a:endParaRPr lang="fa-IR" sz="1600" b="1" dirty="0">
              <a:solidFill>
                <a:schemeClr val="bg1"/>
              </a:solidFill>
              <a:cs typeface="B Zar" pitchFamily="2" charset="-78"/>
            </a:endParaRPr>
          </a:p>
          <a:p>
            <a:pPr algn="ctr"/>
            <a:r>
              <a:rPr lang="fa-IR" sz="1600" b="1" dirty="0">
                <a:solidFill>
                  <a:schemeClr val="bg1"/>
                </a:solidFill>
                <a:cs typeface="B Zar" pitchFamily="2" charset="-78"/>
              </a:rPr>
              <a:t> </a:t>
            </a:r>
          </a:p>
          <a:p>
            <a:pPr algn="ctr"/>
            <a:endParaRPr lang="fa-IR" sz="1600" b="1" dirty="0">
              <a:solidFill>
                <a:schemeClr val="bg1"/>
              </a:solidFill>
              <a:cs typeface="B Zar" pitchFamily="2" charset="-78"/>
            </a:endParaRPr>
          </a:p>
          <a:p>
            <a:pPr algn="ctr"/>
            <a:r>
              <a:rPr lang="fa-IR" sz="2800" b="1" dirty="0">
                <a:solidFill>
                  <a:schemeClr val="bg1"/>
                </a:solidFill>
                <a:cs typeface="B Zar" pitchFamily="2" charset="-78"/>
              </a:rPr>
              <a:t>شهرداري یزد</a:t>
            </a:r>
            <a:br>
              <a:rPr lang="en-US" sz="2800" dirty="0">
                <a:solidFill>
                  <a:schemeClr val="bg1"/>
                </a:solidFill>
                <a:cs typeface="B Zar" pitchFamily="2" charset="-78"/>
              </a:rPr>
            </a:br>
            <a:r>
              <a:rPr lang="fa-IR" sz="2800" b="1" dirty="0">
                <a:solidFill>
                  <a:schemeClr val="bg1"/>
                </a:solidFill>
                <a:cs typeface="B Zar" pitchFamily="2" charset="-78"/>
              </a:rPr>
              <a:t>معاونت شهرسازی و معماری</a:t>
            </a:r>
            <a:br>
              <a:rPr lang="en-US" sz="2800" dirty="0">
                <a:solidFill>
                  <a:schemeClr val="bg1"/>
                </a:solidFill>
                <a:cs typeface="B Zar" pitchFamily="2" charset="-78"/>
              </a:rPr>
            </a:br>
            <a:r>
              <a:rPr lang="fa-IR" sz="2800" b="1" dirty="0">
                <a:solidFill>
                  <a:schemeClr val="bg1"/>
                </a:solidFill>
                <a:cs typeface="B Zar" pitchFamily="2" charset="-78"/>
              </a:rPr>
              <a:t> </a:t>
            </a:r>
            <a:r>
              <a:rPr lang="fa-IR" sz="2400" b="1" dirty="0">
                <a:solidFill>
                  <a:schemeClr val="bg1"/>
                </a:solidFill>
                <a:cs typeface="B Zar" pitchFamily="2" charset="-78"/>
              </a:rPr>
              <a:t>كميته نما و منظر شهري</a:t>
            </a:r>
            <a:br>
              <a:rPr lang="en-US" sz="1600" b="1" dirty="0">
                <a:solidFill>
                  <a:schemeClr val="bg1"/>
                </a:solidFill>
                <a:cs typeface="B Zar" pitchFamily="2" charset="-78"/>
              </a:rPr>
            </a:br>
            <a:endParaRPr lang="fa-IR" sz="1600" b="1" dirty="0">
              <a:solidFill>
                <a:schemeClr val="bg1"/>
              </a:solidFill>
              <a:cs typeface="B Zar" pitchFamily="2" charset="-78"/>
            </a:endParaRPr>
          </a:p>
          <a:p>
            <a:pPr algn="ctr"/>
            <a:endParaRPr lang="fa-IR" sz="3100" b="1" dirty="0">
              <a:solidFill>
                <a:schemeClr val="bg1"/>
              </a:solidFill>
              <a:cs typeface="B Zar" pitchFamily="2" charset="-78"/>
            </a:endParaRPr>
          </a:p>
          <a:p>
            <a:pPr algn="ctr"/>
            <a:r>
              <a:rPr lang="fa-IR" sz="2800" b="1" dirty="0">
                <a:solidFill>
                  <a:schemeClr val="bg1"/>
                </a:solidFill>
                <a:cs typeface="B Zar" pitchFamily="2" charset="-78"/>
              </a:rPr>
              <a:t>کدنوسازی ملک:</a:t>
            </a:r>
          </a:p>
          <a:p>
            <a:pPr algn="ctr"/>
            <a:r>
              <a:rPr lang="fa-IR" sz="2800" b="1" dirty="0">
                <a:solidFill>
                  <a:schemeClr val="bg1"/>
                </a:solidFill>
                <a:cs typeface="B Zar" pitchFamily="2" charset="-78"/>
              </a:rPr>
              <a:t>نام مالك:</a:t>
            </a:r>
            <a:br>
              <a:rPr lang="en-US" sz="2800" dirty="0">
                <a:solidFill>
                  <a:schemeClr val="bg1"/>
                </a:solidFill>
                <a:cs typeface="B Zar" pitchFamily="2" charset="-78"/>
              </a:rPr>
            </a:br>
            <a:r>
              <a:rPr lang="fa-IR" sz="2800" b="1" dirty="0">
                <a:solidFill>
                  <a:schemeClr val="bg1"/>
                </a:solidFill>
                <a:cs typeface="B Zar" pitchFamily="2" charset="-78"/>
              </a:rPr>
              <a:t>آدرس ملك:</a:t>
            </a:r>
            <a:br>
              <a:rPr lang="en-US" sz="2800" dirty="0">
                <a:solidFill>
                  <a:schemeClr val="bg1"/>
                </a:solidFill>
                <a:cs typeface="B Zar" pitchFamily="2" charset="-78"/>
              </a:rPr>
            </a:br>
            <a:r>
              <a:rPr lang="fa-IR" sz="2800" b="1" dirty="0">
                <a:solidFill>
                  <a:schemeClr val="bg1"/>
                </a:solidFill>
                <a:cs typeface="B Zar" pitchFamily="2" charset="-78"/>
              </a:rPr>
              <a:t> نام طراح: </a:t>
            </a:r>
          </a:p>
          <a:p>
            <a:pPr algn="ctr"/>
            <a:br>
              <a:rPr lang="en-US" sz="2800" dirty="0">
                <a:solidFill>
                  <a:schemeClr val="bg1"/>
                </a:solidFill>
                <a:cs typeface="B Zar" pitchFamily="2" charset="-78"/>
              </a:rPr>
            </a:br>
            <a:endParaRPr lang="fa-IR" sz="3100" b="1" dirty="0">
              <a:solidFill>
                <a:schemeClr val="bg1"/>
              </a:solidFill>
              <a:cs typeface="B Zar" pitchFamily="2" charset="-78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4360525" y="9931400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2" r="6198" b="20367"/>
          <a:stretch/>
        </p:blipFill>
        <p:spPr>
          <a:xfrm>
            <a:off x="6646862" y="1384299"/>
            <a:ext cx="1447800" cy="13618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7"/>
    </mc:Choice>
    <mc:Fallback xmlns="">
      <p:transition spd="slow" advTm="24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1169551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8-بیان منطق طرح پيشنهادي نما </a:t>
            </a:r>
            <a:endParaRPr lang="en-US" sz="20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(نحوه ارائه فرآیند طراحی مي‌تواند به صورت متن، دیاگرام،كروكي تحليلي و تصوير به دلخواه طراح جهت توجیه طرح)</a:t>
            </a: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932980" cy="1015663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9-تصاوير سه بعدي رنگي(رندر) با کیفیت از كليه نماهای قابل رويت از معابر اعم از نمای اصلی و یا نمای جانبی</a:t>
            </a:r>
            <a:endParaRPr lang="en-US" sz="20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pPr lvl="0"/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    </a:t>
            </a:r>
            <a:endParaRPr lang="en-US" sz="2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81426" y="9537701"/>
            <a:ext cx="8123274" cy="1169551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10-نقشه هاي نماهاي تمام جبهه هاي قابل رويت(اصلی، فرعی،جانبی و دیوارهای حیاط) از معبر با مقياس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1/200 يا 1/100 (معرفی و طراحی بافت نما، جنس و رنگ آن، سایه اندازی ها، سطوح شفاف و کدر، خطوط کلی نمای بنا و ارتفاع ها و مجاورش و...)</a:t>
            </a: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55399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11-مستندات رعایت مبحث 19در کلیات و جزئیات نما</a:t>
            </a: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7219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40011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12-تصاویر واقعی مصالح کاربردی به لحاظ  بافت و رنگ و سایر مشخصات فنی</a:t>
            </a:r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03262" y="1231900"/>
          <a:ext cx="12860684" cy="7437845"/>
        </p:xfrm>
        <a:graphic>
          <a:graphicData uri="http://schemas.openxmlformats.org/drawingml/2006/table">
            <a:tbl>
              <a:tblPr rtl="1"/>
              <a:tblGrid>
                <a:gridCol w="606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3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46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73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5801">
                <a:tc gridSpan="4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2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B Zar"/>
                        </a:rPr>
                        <a:t>جدول راهنماي مصالح نما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244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B Zar"/>
                        </a:rPr>
                        <a:t>ردیف</a:t>
                      </a:r>
                      <a:endParaRPr lang="en-US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2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B Zar"/>
                        </a:rPr>
                        <a:t>نام مصالح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2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B Zar"/>
                        </a:rPr>
                        <a:t>تصویر مصالح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22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B Zar"/>
                        </a:rPr>
                        <a:t>درصد کاربرد در هر جبهه از بنا</a:t>
                      </a:r>
                      <a:endParaRPr lang="en-US" sz="22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12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latin typeface="Calibri"/>
                          <a:ea typeface="Calibri"/>
                          <a:cs typeface="B Zar"/>
                        </a:rPr>
                        <a:t>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a-IR" sz="1400" dirty="0">
                        <a:latin typeface="Calibri"/>
                        <a:ea typeface="Calibri"/>
                        <a:cs typeface="B Zar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a-I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a-I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4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latin typeface="Calibri"/>
                          <a:ea typeface="Calibri"/>
                          <a:cs typeface="B Zar"/>
                        </a:rPr>
                        <a:t>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a-IR" sz="1400">
                        <a:latin typeface="Calibri"/>
                        <a:ea typeface="Calibri"/>
                        <a:cs typeface="B Zar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a-I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a-I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1200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latin typeface="Calibri"/>
                          <a:ea typeface="Calibri"/>
                          <a:cs typeface="B Zar"/>
                        </a:rPr>
                        <a:t>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a-IR" sz="1400">
                        <a:latin typeface="Calibri"/>
                        <a:ea typeface="Calibri"/>
                        <a:cs typeface="B Zar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a-IR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a-IR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86177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13-تصاوير سه بعدي رنگي با کیفیت از طرح نورپردازي نما</a:t>
            </a:r>
            <a:endParaRPr lang="en-US" sz="20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 (الزامی در خصوص </a:t>
            </a:r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ابنیه غیرمسکونی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یا واقع در مجاورت معابر اصلی)</a:t>
            </a: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86177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14-نقشه موقعیت منابع نورپردازي در نما</a:t>
            </a:r>
            <a:endParaRPr lang="en-US" sz="20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 (الزامی در خصوص </a:t>
            </a:r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ابنیه غیرمسکونی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یا واقع در مجاورت معابر اصلی)</a:t>
            </a: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707886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15-نقشه هاي معماري وضع موجود و یا پروانه ای شامل پلان طبقه همكف، طبقات و بام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(مقياس 1/200يا 1/100)</a:t>
            </a:r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55399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16-نقشه هاي معماري برش هاي عرضي و طولي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(مقياس 1/200يا 1/100)</a:t>
            </a: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707886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17- طرح نمای پنجم(پلان بام) با مشخص بودن محل داکت ها و سایر عناصر تاسیساتی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(در مقیاس 1/100)</a:t>
            </a:r>
            <a:endParaRPr lang="en-US" sz="1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877163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1- نامه شهرداری مربوطه</a:t>
            </a:r>
          </a:p>
          <a:p>
            <a:endParaRPr lang="fa-IR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endParaRPr lang="fa-IR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65662" y="469900"/>
            <a:ext cx="6248400" cy="8610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859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40011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18- تصویر سه بعدي طرح  بام</a:t>
            </a:r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1262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79862" y="9385300"/>
            <a:ext cx="8610599" cy="1015663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19-جزئيات اجرايي پیشنهادی مربوط به کلیه عناصر الحاقي نما-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(مقياس 1/20) مشخص نمودن نحوه اتصال کلیه عناصر الحاقی به سازه اصلی، ابعاد و اندازه ها و لایه های اجرایی(بازشوها، پیش آمدگی ، نرده، قاب سازی، ستون، سايبان، آبچکان، خط بام  بنا، جان پناه، منابع نوری، تابلو و . . . )</a:t>
            </a: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892552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2- تصاویر پروانه ساختمانی</a:t>
            </a:r>
          </a:p>
          <a:p>
            <a:r>
              <a:rPr lang="fa-IR" sz="2100" dirty="0">
                <a:solidFill>
                  <a:schemeClr val="bg1"/>
                </a:solidFill>
                <a:cs typeface="B Nazanin" panose="00000400000000000000" pitchFamily="2" charset="-78"/>
              </a:rPr>
              <a:t>(تمامی صفحات گواهی)</a:t>
            </a: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36662" y="469900"/>
            <a:ext cx="6248400" cy="8610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942262" y="469900"/>
            <a:ext cx="6248400" cy="8610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877163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3- عدم خلافی نهایی ساختمان</a:t>
            </a:r>
          </a:p>
          <a:p>
            <a:endParaRPr lang="fa-IR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endParaRPr lang="fa-IR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36662" y="469900"/>
            <a:ext cx="6248400" cy="8610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942262" y="469900"/>
            <a:ext cx="6248400" cy="8610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3850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86177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4- نقشه سايت پلان ملک بر روی عکس ماهواره ای در ميان بناهاي همجوار و معابر پیرامونی، تدقیق جهت جغرافیایی و نورگیری مطلوب   </a:t>
            </a:r>
            <a:r>
              <a:rPr lang="fa-IR" sz="2000" dirty="0">
                <a:solidFill>
                  <a:schemeClr val="bg1"/>
                </a:solidFill>
                <a:cs typeface="B Nazanin" panose="00000400000000000000" pitchFamily="2" charset="-78"/>
              </a:rPr>
              <a:t>(مقياس 200/1 يا 500/1) </a:t>
            </a:r>
            <a:endParaRPr lang="en-US" sz="20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70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9493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892552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5-تصاویر وضعیت فعلی بنا                                                                                        </a:t>
            </a:r>
          </a:p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(مرحله ساختمانی): </a:t>
            </a: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36662" y="469900"/>
            <a:ext cx="6248400" cy="8610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942262" y="469900"/>
            <a:ext cx="6248400" cy="8610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3664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00282" y="9537701"/>
            <a:ext cx="7704417" cy="892552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6-تصاویر بناهای همجوار (حداقل دو پلاک از طرفین بنا) و روبروی ملک و ابنیه شاخص محله (معاصر و تاریخی)                                                                                        </a:t>
            </a: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632622" y="4889500"/>
            <a:ext cx="3600000" cy="442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dirty="0"/>
          </a:p>
          <a:p>
            <a:pPr algn="ctr"/>
            <a:endParaRPr lang="fa-IR" dirty="0"/>
          </a:p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7636324" y="317500"/>
            <a:ext cx="3600000" cy="442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dirty="0"/>
          </a:p>
          <a:p>
            <a:pPr algn="ctr"/>
            <a:endParaRPr lang="fa-IR" dirty="0"/>
          </a:p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844924" y="4889500"/>
            <a:ext cx="3600000" cy="442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dirty="0"/>
          </a:p>
          <a:p>
            <a:pPr algn="ctr"/>
            <a:endParaRPr lang="fa-IR" dirty="0"/>
          </a:p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848626" y="317500"/>
            <a:ext cx="3600000" cy="442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dirty="0"/>
          </a:p>
          <a:p>
            <a:pPr algn="ctr"/>
            <a:endParaRPr lang="fa-IR" dirty="0"/>
          </a:p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4924" y="4889500"/>
            <a:ext cx="3600000" cy="442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dirty="0"/>
          </a:p>
          <a:p>
            <a:pPr algn="ctr"/>
            <a:endParaRPr lang="fa-IR" dirty="0"/>
          </a:p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38626" y="317500"/>
            <a:ext cx="3600000" cy="442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dirty="0"/>
          </a:p>
          <a:p>
            <a:pPr algn="ctr"/>
            <a:endParaRPr lang="fa-IR" dirty="0"/>
          </a:p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11348960" y="4889500"/>
            <a:ext cx="3600000" cy="442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dirty="0"/>
          </a:p>
          <a:p>
            <a:pPr algn="ctr"/>
            <a:endParaRPr lang="fa-IR" dirty="0"/>
          </a:p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11352662" y="317500"/>
            <a:ext cx="3600000" cy="442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dirty="0"/>
          </a:p>
          <a:p>
            <a:pPr algn="ctr"/>
            <a:endParaRPr lang="fa-IR" dirty="0"/>
          </a:p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3664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03662" y="9537701"/>
            <a:ext cx="8313980" cy="1107996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lvl="0" algn="l" rtl="0"/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7- جانمايي طرح سه بعدی نما  در ميان تصاویر بناهاي همجوار حداقل دو  پلاك از هر طرف بنا </a:t>
            </a:r>
            <a:endParaRPr lang="en-US" sz="20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r>
              <a:rPr lang="fa-IR" sz="1800" b="1" dirty="0">
                <a:solidFill>
                  <a:schemeClr val="bg1"/>
                </a:solidFill>
                <a:cs typeface="B Nazanin" panose="00000400000000000000" pitchFamily="2" charset="-78"/>
              </a:rPr>
              <a:t>(</a:t>
            </a:r>
            <a:r>
              <a:rPr lang="fa-IR" sz="1800" dirty="0">
                <a:solidFill>
                  <a:schemeClr val="bg1"/>
                </a:solidFill>
                <a:cs typeface="B Nazanin" panose="00000400000000000000" pitchFamily="2" charset="-78"/>
              </a:rPr>
              <a:t>ضروری است در این سند بخشی از جداره شهری با جانمایی طرح سه بعدی ملک در حال ساخت به صورت واقعی و دقیق ارائه گردد.)</a:t>
            </a:r>
            <a:endParaRPr lang="en-US" sz="18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32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781425" y="2131990"/>
            <a:ext cx="878049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http://services6.tehran.ir/DesktopModules/TMNewDetailedPlan/ViewMap.aspx?d=131556485</a:t>
            </a:r>
            <a:endParaRPr lang="fa-IR" dirty="0"/>
          </a:p>
        </p:txBody>
      </p:sp>
      <p:sp>
        <p:nvSpPr>
          <p:cNvPr id="20" name="Rectangle 19"/>
          <p:cNvSpPr/>
          <p:nvPr/>
        </p:nvSpPr>
        <p:spPr>
          <a:xfrm>
            <a:off x="12611083" y="9537700"/>
            <a:ext cx="2334293" cy="415498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fa-IR" sz="2100" b="1" dirty="0">
                <a:solidFill>
                  <a:schemeClr val="bg1"/>
                </a:solidFill>
                <a:cs typeface="B Nazanin" panose="00000400000000000000" pitchFamily="2" charset="-78"/>
              </a:rPr>
              <a:t>کدنوسازی:                   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51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a-IR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B Zar" pitchFamily="2" charset="-78"/>
              </a:rPr>
              <a:t>تصاويري از وضع فعلي بناي در حال توسعه</a:t>
            </a:r>
            <a:endParaRPr kumimoji="0" lang="fa-I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03662" y="9537701"/>
            <a:ext cx="8313980" cy="1107996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lvl="0" algn="l" rtl="0"/>
            <a:r>
              <a:rPr lang="fa-IR" sz="2000" b="1" dirty="0">
                <a:solidFill>
                  <a:schemeClr val="bg1"/>
                </a:solidFill>
                <a:cs typeface="B Nazanin" panose="00000400000000000000" pitchFamily="2" charset="-78"/>
              </a:rPr>
              <a:t>7- جانمايي طرح سه بعدی نما  در ميان تصاویر بناهاي همجوار حداقل دو  پلاك از هر طرف بنا </a:t>
            </a:r>
            <a:endParaRPr lang="en-US" sz="2000" b="1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r>
              <a:rPr lang="fa-IR" sz="1800" b="1" dirty="0">
                <a:solidFill>
                  <a:schemeClr val="bg1"/>
                </a:solidFill>
                <a:cs typeface="B Nazanin" panose="00000400000000000000" pitchFamily="2" charset="-78"/>
              </a:rPr>
              <a:t>(</a:t>
            </a:r>
            <a:r>
              <a:rPr lang="fa-IR" sz="1800" dirty="0">
                <a:solidFill>
                  <a:schemeClr val="bg1"/>
                </a:solidFill>
                <a:cs typeface="B Nazanin" panose="00000400000000000000" pitchFamily="2" charset="-78"/>
              </a:rPr>
              <a:t>ضروری است در این سند بخشی از جداره شهری با جانمایی طرح سه بعدی ملک در حال ساخت به صورت واقعی و دقیق ارائه گردد.)</a:t>
            </a:r>
            <a:endParaRPr lang="en-US" sz="1800" dirty="0">
              <a:solidFill>
                <a:schemeClr val="bg1"/>
              </a:solidFill>
              <a:cs typeface="B Nazanin" panose="00000400000000000000" pitchFamily="2" charset="-78"/>
            </a:endParaRPr>
          </a:p>
          <a:p>
            <a:endParaRPr lang="en-US" sz="1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3262" y="393700"/>
            <a:ext cx="13792200" cy="8839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9442390"/>
            <a:ext cx="357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b="1" dirty="0">
                <a:solidFill>
                  <a:schemeClr val="bg1"/>
                </a:solidFill>
                <a:cs typeface="B Nazanin" panose="00000400000000000000" pitchFamily="2" charset="-78"/>
              </a:rPr>
              <a:t>مهرو امضا مهندس معمار طراح نما</a:t>
            </a:r>
            <a:endParaRPr lang="en-US" sz="16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0987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2">
      <a:dk1>
        <a:sysClr val="windowText" lastClr="000000"/>
      </a:dk1>
      <a:lt1>
        <a:sysClr val="window" lastClr="FFFFFF"/>
      </a:lt1>
      <a:dk2>
        <a:srgbClr val="FFFFFF"/>
      </a:dk2>
      <a:lt2>
        <a:srgbClr val="EAEBDE"/>
      </a:lt2>
      <a:accent1>
        <a:srgbClr val="D8D8D8"/>
      </a:accent1>
      <a:accent2>
        <a:srgbClr val="A5A5A5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6064</TotalTime>
  <Words>1210</Words>
  <Application>Microsoft Office PowerPoint</Application>
  <PresentationFormat>Custom</PresentationFormat>
  <Paragraphs>147</Paragraphs>
  <Slides>21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B Nazanin</vt:lpstr>
      <vt:lpstr>B Zar</vt:lpstr>
      <vt:lpstr>Calibri</vt:lpstr>
      <vt:lpstr>Tw Cen MT</vt:lpstr>
      <vt:lpstr>Wingdings</vt:lpstr>
      <vt:lpstr>Wingdings 2</vt:lpstr>
      <vt:lpstr>Median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abnus</dc:creator>
  <cp:lastModifiedBy>ZMeshkat</cp:lastModifiedBy>
  <cp:revision>629</cp:revision>
  <cp:lastPrinted>2016-11-24T10:28:34Z</cp:lastPrinted>
  <dcterms:created xsi:type="dcterms:W3CDTF">2014-09-04T15:03:45Z</dcterms:created>
  <dcterms:modified xsi:type="dcterms:W3CDTF">2026-07-20T07:22:02Z</dcterms:modified>
</cp:coreProperties>
</file>